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3c97cb12564cc1" /><Relationship Type="http://schemas.openxmlformats.org/officeDocument/2006/relationships/extended-properties" Target="/docProps/app.xml" Id="Rfc598d3cabf5479a" /><Relationship Type="http://schemas.openxmlformats.org/officeDocument/2006/relationships/officeDocument" Target="/ppt/presentation.xml" Id="R5f22f09f11a543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23ac4a19b1466c"/>
  </p:sldMasterIdLst>
  <p:notesMasterIdLst>
    <p:notesMasterId xmlns:r="http://schemas.openxmlformats.org/officeDocument/2006/relationships" r:id="R3fd1696c049e4b81"/>
  </p:notesMasterIdLst>
  <p:sldIdLst>
    <p:sldId xmlns:r="http://schemas.openxmlformats.org/officeDocument/2006/relationships" id="256" r:id="R8abbfa4849b84529"/>
    <p:sldId xmlns:r="http://schemas.openxmlformats.org/officeDocument/2006/relationships" id="257" r:id="R7048f4d3ecc64caf"/>
    <p:sldId xmlns:r="http://schemas.openxmlformats.org/officeDocument/2006/relationships" id="258" r:id="R01252de67e1c44e5"/>
    <p:sldId xmlns:r="http://schemas.openxmlformats.org/officeDocument/2006/relationships" id="259" r:id="R196aaaea9f584a9a"/>
    <p:sldId xmlns:r="http://schemas.openxmlformats.org/officeDocument/2006/relationships" id="260" r:id="R6d6c32f789be4a49"/>
    <p:sldId xmlns:r="http://schemas.openxmlformats.org/officeDocument/2006/relationships" id="261" r:id="R6618c99c8ce14b93"/>
    <p:sldId xmlns:r="http://schemas.openxmlformats.org/officeDocument/2006/relationships" id="262" r:id="Rfd5d546961534827"/>
    <p:sldId xmlns:r="http://schemas.openxmlformats.org/officeDocument/2006/relationships" id="263" r:id="R9bec20221a9145de"/>
    <p:sldId xmlns:r="http://schemas.openxmlformats.org/officeDocument/2006/relationships" id="264" r:id="Rafe38efa8f774d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807a805f32458b" /><Relationship Type="http://schemas.openxmlformats.org/officeDocument/2006/relationships/slideMaster" Target="/ppt/slideMasters/slideMaster1.xml" Id="R1323ac4a19b1466c" /><Relationship Type="http://schemas.openxmlformats.org/officeDocument/2006/relationships/notesMaster" Target="/ppt/notesMasters/notesMaster1.xml" Id="R3fd1696c049e4b81" /><Relationship Type="http://schemas.openxmlformats.org/officeDocument/2006/relationships/presProps" Target="/ppt/presProps.xml" Id="R45fc1a231d554a7e" /><Relationship Type="http://schemas.openxmlformats.org/officeDocument/2006/relationships/tableStyles" Target="/ppt/tableStyles.xml" Id="R70c36e1198c04538" /><Relationship Type="http://schemas.openxmlformats.org/officeDocument/2006/relationships/slide" Target="/ppt/slides/slide1.xml" Id="R8abbfa4849b84529" /><Relationship Type="http://schemas.openxmlformats.org/officeDocument/2006/relationships/slide" Target="/ppt/slides/slide2.xml" Id="R7048f4d3ecc64caf" /><Relationship Type="http://schemas.openxmlformats.org/officeDocument/2006/relationships/slide" Target="/ppt/slides/slide3.xml" Id="R01252de67e1c44e5" /><Relationship Type="http://schemas.openxmlformats.org/officeDocument/2006/relationships/slide" Target="/ppt/slides/slide4.xml" Id="R196aaaea9f584a9a" /><Relationship Type="http://schemas.openxmlformats.org/officeDocument/2006/relationships/slide" Target="/ppt/slides/slide5.xml" Id="R6d6c32f789be4a49" /><Relationship Type="http://schemas.openxmlformats.org/officeDocument/2006/relationships/slide" Target="/ppt/slides/slide6.xml" Id="R6618c99c8ce14b93" /><Relationship Type="http://schemas.openxmlformats.org/officeDocument/2006/relationships/slide" Target="/ppt/slides/slide7.xml" Id="Rfd5d546961534827" /><Relationship Type="http://schemas.openxmlformats.org/officeDocument/2006/relationships/slide" Target="/ppt/slides/slide8.xml" Id="R9bec20221a9145de" /><Relationship Type="http://schemas.openxmlformats.org/officeDocument/2006/relationships/slide" Target="/ppt/slides/slide9.xml" Id="Rafe38efa8f774d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339806147a4b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d06818c69d4f10" /><Relationship Type="http://schemas.openxmlformats.org/officeDocument/2006/relationships/notesMaster" Target="/ppt/notesMasters/notesMaster1.xml" Id="R5d60b0af563f40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da03d7c10e4854" /><Relationship Type="http://schemas.openxmlformats.org/officeDocument/2006/relationships/notesMaster" Target="/ppt/notesMasters/notesMaster1.xml" Id="Rbfe53c39142548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c841b854f043b1" /><Relationship Type="http://schemas.openxmlformats.org/officeDocument/2006/relationships/notesMaster" Target="/ppt/notesMasters/notesMaster1.xml" Id="R3e00486d33bb4b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9fef3a5e814d13" /><Relationship Type="http://schemas.openxmlformats.org/officeDocument/2006/relationships/notesMaster" Target="/ppt/notesMasters/notesMaster1.xml" Id="R038bd5f54c9243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ed56989b404db9" /><Relationship Type="http://schemas.openxmlformats.org/officeDocument/2006/relationships/notesMaster" Target="/ppt/notesMasters/notesMaster1.xml" Id="R3533332a2be94c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ca5a67f5c04f40" /><Relationship Type="http://schemas.openxmlformats.org/officeDocument/2006/relationships/notesMaster" Target="/ppt/notesMasters/notesMaster1.xml" Id="R392efe61077542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4c6b37bd21406d" /><Relationship Type="http://schemas.openxmlformats.org/officeDocument/2006/relationships/notesMaster" Target="/ppt/notesMasters/notesMaster1.xml" Id="Ra52082bee11c40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00d1148189461f" /><Relationship Type="http://schemas.openxmlformats.org/officeDocument/2006/relationships/notesMaster" Target="/ppt/notesMasters/notesMaster1.xml" Id="R8f798da2d9a148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7391c4a5954c2e" /><Relationship Type="http://schemas.openxmlformats.org/officeDocument/2006/relationships/notesMaster" Target="/ppt/notesMasters/notesMaster1.xml" Id="Rf698ae943e0547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افتتح بتوضيح أن العرض تعليمي وأن التطبيق السريري يخضع لبروتوكولات الجهة والتوجيه الطبي.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AI-generated cover image created for AeroMed Academy, 24 Aug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اطلب من المتعلم قراءة الأهداف بصوت واضح وربط كل هدف بموقف سبق أن شاهده في النقل أو الطوارئ.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اربط القاعدة بأمثلة من بيئة النقل، وذكّر أن التوصيات العامة لا تتجاوز التوجيه الطبي المحلي.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مرّر على الخطوات من اليمين إلى اليسار، واسأل المتعلم أين يمكن أن تتوقف سلسلة الخطأ.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استخدم القائمة كتوقف ذهني قبل التحميل، ثم ناقش كيف تتغير عناصرها حسب المريض والمنصة.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امنح المتعلم دقيقتين لبناء الخطة، ثم اطلب منه شرح منطقه لا سرد قائمة معدات.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الإجابات: س1: ب - النقل وسيلة؛ الهدف هو استمرار الرعاية بأمان. | س2: ب - الهدف السريري يحدد بقية الخطة. | س3: ج - المخاطر والاستهلاك يستمران عبر كل المراحل.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اطلب من المتعلم إعادة صياغة الرسائل الأربع بكلماته وتحديد نقطة واحدة سيطبقها في التدريب العملي.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شجّع المتعلم على فتح المراجع الأصلية. هذه الشرائح تلخص مبادئ تعليمية ولا تنقل الإرشادات كاملة.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https://jts.health.mil/assets/docs/cpgs/CoERCCC%20Guidelines%20FY26.pdf</a:t>
            </a:r>
          </a:p>
          <a:p xmlns:a="http://schemas.openxmlformats.org/drawingml/2006/main">
            <a:r>
              <a:t>- https://jts.health.mil/assets/docs/cpgs/Interfacility_Transport_CoERCCC_OPG.pdf</a:t>
            </a:r>
          </a:p>
          <a:p xmlns:a="http://schemas.openxmlformats.org/drawingml/2006/main">
            <a:r>
              <a:t>- https://www.who.int/publications/i/item/basic-emergency-care-approach-to-the-acutely-ill-and-injured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b79512e72b4a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e8e15b4b0f4a38" /><Relationship Type="http://schemas.openxmlformats.org/officeDocument/2006/relationships/slideLayout" Target="/ppt/slideLayouts/slideLayout1.xml" Id="Rd90debd41d6647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0debd41d6647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9ee795322b4769" /><Relationship Type="http://schemas.openxmlformats.org/officeDocument/2006/relationships/image" Target="/ppt/media/image.png" Id="R3e9c5e03764f4294" /><Relationship Type="http://schemas.openxmlformats.org/officeDocument/2006/relationships/notesSlide" Target="/ppt/notesSlides/notesSlide1.xml" Id="Rab849346c4244cf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bbcd586e34f99" /><Relationship Type="http://schemas.openxmlformats.org/officeDocument/2006/relationships/notesSlide" Target="/ppt/notesSlides/notesSlide2.xml" Id="Rdcdeced1f70f4c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1728d82d944d0" /><Relationship Type="http://schemas.openxmlformats.org/officeDocument/2006/relationships/notesSlide" Target="/ppt/notesSlides/notesSlide3.xml" Id="R3554fa9b9fb54e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ae9e341664903" /><Relationship Type="http://schemas.openxmlformats.org/officeDocument/2006/relationships/notesSlide" Target="/ppt/notesSlides/notesSlide4.xml" Id="R5d39c0740d4a443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30ea53fa44e72" /><Relationship Type="http://schemas.openxmlformats.org/officeDocument/2006/relationships/notesSlide" Target="/ppt/notesSlides/notesSlide5.xml" Id="R3c53a26080b541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f36ee9e9c446e" /><Relationship Type="http://schemas.openxmlformats.org/officeDocument/2006/relationships/notesSlide" Target="/ppt/notesSlides/notesSlide6.xml" Id="R5dc53fb0de1c44f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32b491e9240d0" /><Relationship Type="http://schemas.openxmlformats.org/officeDocument/2006/relationships/notesSlide" Target="/ppt/notesSlides/notesSlide7.xml" Id="Rb9b103e344c64e6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14a65f6114f55" /><Relationship Type="http://schemas.openxmlformats.org/officeDocument/2006/relationships/notesSlide" Target="/ppt/notesSlides/notesSlide8.xml" Id="R927f1d78926b43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95ca06ad0c4b17" /><Relationship Type="http://schemas.openxmlformats.org/officeDocument/2006/relationships/hyperlink" Target="https://jts.health.mil/assets/docs/cpgs/CoERCCC%20Guidelines%20FY26.pdf" TargetMode="External" Id="R253e4797134b49e0" /><Relationship Type="http://schemas.openxmlformats.org/officeDocument/2006/relationships/hyperlink" Target="https://jts.health.mil/assets/docs/cpgs/CoERCCC%20Guidelines%20FY26.pdf" TargetMode="External" Id="R95ecc29f749740fc" /><Relationship Type="http://schemas.openxmlformats.org/officeDocument/2006/relationships/hyperlink" Target="https://jts.health.mil/assets/docs/cpgs/Interfacility_Transport_CoERCCC_OPG.pdf" TargetMode="External" Id="R4040574205914d09" /><Relationship Type="http://schemas.openxmlformats.org/officeDocument/2006/relationships/hyperlink" Target="https://jts.health.mil/assets/docs/cpgs/Interfacility_Transport_CoERCCC_OPG.pdf" TargetMode="External" Id="Rd0bd7ddbd5e44b28" /><Relationship Type="http://schemas.openxmlformats.org/officeDocument/2006/relationships/hyperlink" Target="https://www.who.int/publications/i/item/basic-emergency-care-approach-to-the-acutely-ill-and-injured" TargetMode="External" Id="R3e39dd4fe755428d" /><Relationship Type="http://schemas.openxmlformats.org/officeDocument/2006/relationships/hyperlink" Target="https://www.who.int/publications/i/item/basic-emergency-care-approach-to-the-acutely-ill-and-injured" TargetMode="External" Id="R88e659ca303d4ba0" /><Relationship Type="http://schemas.openxmlformats.org/officeDocument/2006/relationships/notesSlide" Target="/ppt/notesSlides/notesSlide9.xml" Id="R0c0e3542bafc41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9c5e03764f429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103FF-369F-4E37-A5D0-0DC324272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61725"/>
              </a:gs>
              <a:gs pos="58000">
                <a:srgbClr val="061725">
                  <a:alpha val="96000"/>
                </a:srgbClr>
              </a:gs>
              <a:gs pos="100000">
                <a:srgbClr val="061725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7E4EA5-FD53-40C6-B3F3-06F79BB6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62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23EAC5-6614-4E7E-9F34-7B0DF718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858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AEROMED ACADEMY  |  المادة 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C9DF2F-85BF-4037-BD41-FC3F643A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81100"/>
            <a:ext cx="60960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ما هو الإخلاء الطبي الجوي؟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E1434-EB30-48AD-85F0-BD3A2A4B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609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Mission Foundations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30D06A-BFAA-4A96-B448-E1A82801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81400"/>
            <a:ext cx="5524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0">
                <a:solidFill>
                  <a:srgbClr val="D8E8E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8E8EE"/>
                </a:solidFill>
                <a:latin typeface="Arial"/>
                <a:ea typeface="Arial"/>
                <a:cs typeface="Arial"/>
              </a:rPr>
              <a:t>الرعاية المستمرة من طلب المهمة حتى التسليم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696509-C1A6-40BE-8370-F3E40D3B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292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27340-9453-4518-B32E-1976EF39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6197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D8E8E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E8EE"/>
                </a:solidFill>
                <a:latin typeface="Arial"/>
                <a:ea typeface="Arial"/>
                <a:cs typeface="Arial"/>
              </a:rPr>
              <a:t>محتوى تعليمي مهني • لا يستبدل بروتوكول الخدمة أو التوجيه الطبي</a:t>
            </a:r>
          </a:p>
        </p:txBody>
      </p:sp>
    </p:spTree>
    <p:extLst>
      <p:ext uri="{BB962C8B-B14F-4D97-AF65-F5344CB8AC3E}">
        <p14:creationId xmlns:p14="http://schemas.microsoft.com/office/powerpoint/2010/main" val="7561831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AE3DE-F272-4DCA-9A0E-2614C267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أهداف التعلم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8D672A-CE34-44A6-BE93-9978DFD73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بنهاية المادة ستتمكن من…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BF482-5E62-44D4-A3B1-EED6BE90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FF59B-467B-4244-8AC2-D5EC69951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2CB54-7DF4-4DB4-94A2-763E6231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66900"/>
            <a:ext cx="1104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38563-1E04-4D23-A27A-D95286D6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828800"/>
            <a:ext cx="86487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تمييز الإخلاء الطبي الجوي عن مجرد النقل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03792-BE5A-414D-9A06-5F0C74EC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781300"/>
            <a:ext cx="864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5A1C65-038E-40AF-8C53-75D828E3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24200"/>
            <a:ext cx="1104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2758AB-E201-4D18-A951-9ECE6133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086100"/>
            <a:ext cx="86487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شرح سلسلة المهمة وأصحاب القرار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ED010-6CA1-4866-950C-13D2EE1F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38600"/>
            <a:ext cx="8648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35A8E-350D-4B9E-BC08-27D913D3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81500"/>
            <a:ext cx="1104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7B6CF-848D-4B94-9AF1-76A1EB9C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343400"/>
            <a:ext cx="86487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ربط المريض بالطاقم والمنصة والوجهة المناسبة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F11403-748C-4468-8495-98DD03C9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648325"/>
            <a:ext cx="571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717E"/>
                </a:solidFill>
                <a:latin typeface="Arial"/>
                <a:ea typeface="Arial"/>
                <a:cs typeface="Arial"/>
              </a:rPr>
              <a:t>احتفظ بهذه الأهداف واستخدمها كقائمة تحقق عند المراجعة.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ABA7E-90CA-4434-AB78-8546B441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30A810-4174-49CD-A052-F53CE25E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65F72F-45C5-454B-9732-25CD67D2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02 / 09</a:t>
            </a:r>
          </a:p>
        </p:txBody>
      </p:sp>
    </p:spTree>
    <p:extLst>
      <p:ext uri="{BB962C8B-B14F-4D97-AF65-F5344CB8AC3E}">
        <p14:creationId xmlns:p14="http://schemas.microsoft.com/office/powerpoint/2010/main" val="17271925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4907E1-2D16-4936-9DAA-8F42B83C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الفكرة الأساسية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A8ADE8-FBEF-4F26-B501-EBF69EA6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الإخلاء الطبي هو رعاية سريرية أثناء الحركة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DA25A7-CCBE-4D04-A7FE-0E3C515E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48B15-79B9-4C11-99F5-459DE27E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EC2CF-BAA7-4AD9-BB46-9607E88B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71650"/>
            <a:ext cx="35242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1F7CE5-D866-4156-9C3E-BD64B797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526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القاعدة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A3CEE-D992-4438-96C7-606B5EA5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2762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نجاح المهمة لا يُقاس بسرعة الطيران فقط، بل باستمرار الرعاية دون إضافة ضرر يمكن منعه.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33675-16BB-4BE4-940A-50F58C40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2920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CDE4E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CDE4EA"/>
                </a:solidFill>
                <a:latin typeface="Arial"/>
                <a:ea typeface="Arial"/>
                <a:cs typeface="Arial"/>
              </a:rPr>
              <a:t>فكّر في أثر الحركة والبيئة قبل أن تفكر في السرعة.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A64C74-BC6E-4D64-B7DE-824018B7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0478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DE409-3D55-4617-A60B-FBA034854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85950"/>
            <a:ext cx="5791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سبب النقل وفائدته السريرية يجب أن يكونا واضحين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F2CC0B-2D8C-4633-8717-707CC4B3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628900"/>
            <a:ext cx="6153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6F3CC-E8FE-479D-8BC3-E5AC1726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9908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AF8807-3F4E-4AD1-B584-150DDCAA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828925"/>
            <a:ext cx="5791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مستوى الفريق والمعدات يجب أن يطابق احتياج المريض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8E0FE3-2DE6-459A-B058-DE15EC5F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71875"/>
            <a:ext cx="6153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EC2C0-B9F6-4C94-BC0E-40F69CFE2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9338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F8ED75-67C9-4155-8635-2F7554A4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71900"/>
            <a:ext cx="5791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التخطيط يشمل كل مراحل الطريق، لا زمن الرحلة فقط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3DA5E0-BF49-4CC5-B85E-E50FA088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14850"/>
            <a:ext cx="6153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C0F46-0715-46B4-AA40-7CFCDE6A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8768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33A673-20E8-4CD8-975D-A23ABEAA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714875"/>
            <a:ext cx="5791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الوجهة يجب أن تضيف قدرة علاجية يحتاجها المريض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02F492-3E5B-4EB1-90D1-03CB3F14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9A7C47-EFD8-4984-BD77-D21D1A9F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8186AD-F3DF-48AD-AAB8-C98A443A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03 / 09</a:t>
            </a:r>
          </a:p>
        </p:txBody>
      </p:sp>
    </p:spTree>
    <p:extLst>
      <p:ext uri="{BB962C8B-B14F-4D97-AF65-F5344CB8AC3E}">
        <p14:creationId xmlns:p14="http://schemas.microsoft.com/office/powerpoint/2010/main" val="18050471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F76E5B-A266-4853-ADEC-A620DDC7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إطار العمل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A28A1-1031-4B49-BF59-ADF3A2BF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سلسلة المهمة: ثمانية انتقالات مترابطة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F599C3-6ED0-402C-89CF-785E5D86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E3745-A85B-4A8F-9B8B-08DF7C59B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34206-8AC0-470F-A68D-4C807DDE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105150"/>
            <a:ext cx="5048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A9A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80476-5484-4A68-B01C-A7716A4E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105150"/>
            <a:ext cx="5048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A9A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C2D9F-7526-4953-83E6-B6C51C92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105150"/>
            <a:ext cx="5048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A9A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E28CDE-3D7C-4C6B-80A3-27481E9A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105150"/>
            <a:ext cx="5048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A9A4"/>
            </a:solidFill>
            <a:prstDash val="solid"/>
          </a:ln>
        </p:spPr>
      </p:sp>
      <p:sp>
        <p:nvSpPr>
          <p:cNvPr id="9" name="framework-step-1">
            <a:extLst xmlns:a="http://schemas.openxmlformats.org/drawingml/2006/main">
              <a:ext uri="{FF2B5EF4-FFF2-40B4-BE49-F238E27FC236}">
                <a16:creationId xmlns:a16="http://schemas.microsoft.com/office/drawing/2014/main" id="{9F3ED0ED-7906-40B0-BC1E-176991413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266950"/>
            <a:ext cx="180975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9525">
            <a:solidFill>
              <a:srgbClr val="071A2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2572B-3BAD-4649-AF9B-B835153D0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419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48A50F-C5FA-49CE-8918-101C6F2E4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895600"/>
            <a:ext cx="1466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طلب المهمة</a:t>
            </a:r>
          </a:p>
        </p:txBody>
      </p:sp>
      <p:sp>
        <p:nvSpPr>
          <p:cNvPr id="12" name="framework-step-2">
            <a:extLst xmlns:a="http://schemas.openxmlformats.org/drawingml/2006/main">
              <a:ext uri="{FF2B5EF4-FFF2-40B4-BE49-F238E27FC236}">
                <a16:creationId xmlns:a16="http://schemas.microsoft.com/office/drawing/2014/main" id="{80BF2EB2-DE05-4AD7-8828-6A9A2B3B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266950"/>
            <a:ext cx="180975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7EFAD6-80CA-4B41-85F6-6B5D572B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19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4F7A0E-2679-4BC4-A235-1E016318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895600"/>
            <a:ext cx="1466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التحقق السريري</a:t>
            </a:r>
          </a:p>
        </p:txBody>
      </p:sp>
      <p:sp>
        <p:nvSpPr>
          <p:cNvPr id="15" name="framework-step-3">
            <a:extLst xmlns:a="http://schemas.openxmlformats.org/drawingml/2006/main">
              <a:ext uri="{FF2B5EF4-FFF2-40B4-BE49-F238E27FC236}">
                <a16:creationId xmlns:a16="http://schemas.microsoft.com/office/drawing/2014/main" id="{B956FC9D-E9B8-4A67-AFE2-A64E0776A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266950"/>
            <a:ext cx="180975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469023-03D8-421B-9F05-825FBE31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419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84DBC3-5A7C-4BC5-8679-05C3FE55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2895600"/>
            <a:ext cx="1466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اختيار المنصة</a:t>
            </a:r>
          </a:p>
        </p:txBody>
      </p:sp>
      <p:sp>
        <p:nvSpPr>
          <p:cNvPr id="18" name="framework-step-4">
            <a:extLst xmlns:a="http://schemas.openxmlformats.org/drawingml/2006/main">
              <a:ext uri="{FF2B5EF4-FFF2-40B4-BE49-F238E27FC236}">
                <a16:creationId xmlns:a16="http://schemas.microsoft.com/office/drawing/2014/main" id="{45A6A72A-9D21-40C9-9C96-10E7DD49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266950"/>
            <a:ext cx="180975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0FC704-56AD-4BC2-94ED-B85AB311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419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EF33D0-2BCA-45B1-ABDD-1D0C4A6D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895600"/>
            <a:ext cx="1466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التثبيت والتجهيز</a:t>
            </a:r>
          </a:p>
        </p:txBody>
      </p:sp>
      <p:sp>
        <p:nvSpPr>
          <p:cNvPr id="21" name="framework-step-5">
            <a:extLst xmlns:a="http://schemas.openxmlformats.org/drawingml/2006/main">
              <a:ext uri="{FF2B5EF4-FFF2-40B4-BE49-F238E27FC236}">
                <a16:creationId xmlns:a16="http://schemas.microsoft.com/office/drawing/2014/main" id="{7F3E2EF8-C547-4B4A-AAFC-620039FC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266950"/>
            <a:ext cx="180975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FE5A71-9B4F-4AE3-8508-F712AF94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4193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F2A864-B7CC-4536-BC9C-82F40706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895600"/>
            <a:ext cx="14668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النقل والتسليم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B3477D-701E-4DCD-865C-AC34908D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686300"/>
            <a:ext cx="800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العملية مترابطة: خطأ مبكر ينتقل إلى بقية المهمة ما لم يُكتشف ويُصحح.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B2DDE9-1080-4A7B-BDFE-F063E7DA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765C3D-CB93-46BD-8A14-9048BB77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D86C0C-870A-49F3-B354-AB879E19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04 / 09</a:t>
            </a:r>
          </a:p>
        </p:txBody>
      </p:sp>
    </p:spTree>
    <p:extLst>
      <p:ext uri="{BB962C8B-B14F-4D97-AF65-F5344CB8AC3E}">
        <p14:creationId xmlns:p14="http://schemas.microsoft.com/office/powerpoint/2010/main" val="20791003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E58DF5-ECC8-455C-9658-F51BC9E0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قائمة تشغيل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426F8-8B3F-4B71-9E77-438AB20C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ابدأ بخمسة أسئلة قبل قبول المهمة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ADF6D-63A5-4AB2-9029-2D3E25A8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0CFDA1-5B33-4898-8DCD-A7D1F1F2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F9E6E-2EB1-4BDB-BBB7-E7C8DD1A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1657350"/>
            <a:ext cx="781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8717E"/>
                </a:solidFill>
                <a:latin typeface="Arial"/>
                <a:ea typeface="Arial"/>
                <a:cs typeface="Arial"/>
              </a:rPr>
              <a:t>إذا بقي أحد هذه الأسئلة بلا جواب، فخطة النقل غير مكتملة.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8FCA1-CF17-4D64-AF30-74B3E91A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24765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C3206-4077-4CB1-A8AF-49093114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0300"/>
            <a:ext cx="18669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CHECK</a:t>
            </a:r>
          </a:p>
          <a:p xmlns:a="http://schemas.openxmlformats.org/drawingml/2006/main">
            <a:pPr algn="ctr">
              <a:defRPr sz="232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BEFORE</a:t>
            </a:r>
          </a:p>
          <a:p xmlns:a="http://schemas.openxmlformats.org/drawingml/2006/main">
            <a:pPr algn="ctr">
              <a:defRPr sz="232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MOVEMENT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4FBD1-77C5-40EB-BF50-195FF860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52950"/>
            <a:ext cx="1866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02D3C"/>
                </a:solidFill>
                <a:latin typeface="Arial"/>
                <a:ea typeface="Arial"/>
                <a:cs typeface="Arial"/>
              </a:rPr>
              <a:t>قبل كل انتقال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CFA2E-C9B0-44AB-A88A-5B32C8B3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57450"/>
            <a:ext cx="167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الهدف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5A8456-B60E-484F-A366-FB128157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457450"/>
            <a:ext cx="556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لماذا يحتاج المريض إلى النقل الآن؟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AB783-E476-46B9-B393-85F85EA6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67050"/>
            <a:ext cx="7505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29D735-0DE4-42C9-9367-1C7965CC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38500"/>
            <a:ext cx="167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الوقت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076BE6-F2D7-416C-8542-F6C74BAD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238500"/>
            <a:ext cx="556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ما درجة الاستعجال وما أثر التأخير؟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88E16-7437-4053-AB10-4DBB1567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848100"/>
            <a:ext cx="7505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30211F-9E9A-4019-9A20-41A53916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019550"/>
            <a:ext cx="167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الخطر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047737-DE5F-4DF7-B07E-7C007095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019550"/>
            <a:ext cx="556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ما أكثر تدهور محتمل أثناء المهمة؟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2ED9D-98FA-4D1E-B61A-D03FAE7C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629150"/>
            <a:ext cx="7505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58204-1698-4FF1-99DC-F78DCEC7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800600"/>
            <a:ext cx="167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4A6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A62A"/>
                </a:solidFill>
                <a:latin typeface="Arial"/>
                <a:ea typeface="Arial"/>
                <a:cs typeface="Arial"/>
              </a:rPr>
              <a:t>القدرة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B46388-95E8-4F4A-B6EB-D1317B66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800600"/>
            <a:ext cx="556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هل الطاقم والمنصة والوجهة مناسبون؟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5A8665-0BC7-43BD-84EE-63815D94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F05BE3-B9B9-4D8A-9B6D-AF0C33EC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C59CE3-7661-49EC-B1FA-34D131A2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05 / 09</a:t>
            </a:r>
          </a:p>
        </p:txBody>
      </p:sp>
    </p:spTree>
    <p:extLst>
      <p:ext uri="{BB962C8B-B14F-4D97-AF65-F5344CB8AC3E}">
        <p14:creationId xmlns:p14="http://schemas.microsoft.com/office/powerpoint/2010/main" val="10673019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90EA7-A30B-456D-B2D8-E8E2FE744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SCENARIO  •  المادة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2576C-951B-4EE5-91E6-D8BB7F18C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85800"/>
            <a:ext cx="67437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قرار المهمة يبدأ بالفائدة المتوقعة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1D6F0-9EDC-436F-A5D5-0784A310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85175D-2CBE-4AC2-A92B-EBC034E1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الحالة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28B3E-978F-4100-9039-6005911D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1910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مريض إصابة رأس في مستشفى طرفي يحتاج جراحة أعصاب. المؤشرات مستقرة حاليًا، لكن الطريق البري أربع ساعات والطيران 55 دقيقة مع احتمال تأخير جوي.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C6098-03F0-4D91-ACB2-A8285D94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847850"/>
            <a:ext cx="0" cy="3619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26AD8F-67FE-439B-A627-087C5117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924050"/>
            <a:ext cx="533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EAD64-35A4-4440-9EF2-C54BF6BA8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192405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1">
                <a:solidFill>
                  <a:srgbClr val="E5F0F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5F0F3"/>
                </a:solidFill>
                <a:latin typeface="Arial"/>
                <a:ea typeface="Arial"/>
                <a:cs typeface="Arial"/>
              </a:rPr>
              <a:t>ما الفائدة السريرية من النقل الجوي؟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3DE4A7-31CC-4D5A-835F-6F4888F7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800350"/>
            <a:ext cx="552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1F05F-987B-4C13-A784-0051ED4C1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105150"/>
            <a:ext cx="533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5DD6C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B8D20-3EEF-4D3D-B097-6FB3A672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10515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1">
                <a:solidFill>
                  <a:srgbClr val="E5F0F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5F0F3"/>
                </a:solidFill>
                <a:latin typeface="Arial"/>
                <a:ea typeface="Arial"/>
                <a:cs typeface="Arial"/>
              </a:rPr>
              <a:t>ما المخاطر التي يجب توقعها قبل الإقلاع؟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D24E44-A3FF-479F-BD95-BF9115C9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981450"/>
            <a:ext cx="552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FBE3B8-DBB5-4C44-8417-8F5B2B14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286250"/>
            <a:ext cx="533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4A6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A62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B79E4-0401-478D-A4DE-4B761F81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28625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1">
                <a:solidFill>
                  <a:srgbClr val="E5F0F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5F0F3"/>
                </a:solidFill>
                <a:latin typeface="Arial"/>
                <a:ea typeface="Arial"/>
                <a:cs typeface="Arial"/>
              </a:rPr>
              <a:t>من يملك قرار القبول وتعديل الخطة؟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50ABEA-C4CC-4287-BCCE-7E3A6CE8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619750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DD6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D6CF"/>
                </a:solidFill>
                <a:latin typeface="Arial"/>
                <a:ea typeface="Arial"/>
                <a:cs typeface="Arial"/>
              </a:rPr>
              <a:t>ناقش بصوت مرتفع: ما المعلومة التي ستغير قرارك؟</a:t>
            </a:r>
          </a:p>
        </p:txBody>
      </p:sp>
    </p:spTree>
    <p:extLst>
      <p:ext uri="{BB962C8B-B14F-4D97-AF65-F5344CB8AC3E}">
        <p14:creationId xmlns:p14="http://schemas.microsoft.com/office/powerpoint/2010/main" val="11057013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8F26D-FADF-4A04-B78B-4C225751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مراجعة ذاتية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86F0C-72F6-46E7-9001-E36A8EDE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اختبر فهمك قبل رؤية الإجابات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D0D0B1-300B-4DE9-9610-8BC4AA76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8FEA7-B921-4358-A409-5A56D629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27FD6F-FA77-4E64-9F1A-5B73B4F4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1685925"/>
            <a:ext cx="7239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س1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C5E27-44E1-40D9-8D5C-39025ABF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65735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ما التعريف الأدق للإخلاء الطبي؟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4D9049-13F2-4A22-A8DF-5AC10AC2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09800"/>
            <a:ext cx="918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717E"/>
                </a:solidFill>
                <a:latin typeface="Arial"/>
                <a:ea typeface="Arial"/>
                <a:cs typeface="Arial"/>
              </a:rPr>
              <a:t>أ) تغيير موقع المريض     ب) استمرار الرعاية أثناء الحركة     ج) استخدام طائرة إسعاف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D2EFD-0305-4181-9396-E42A8AC9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76550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C9B77C-5E58-4239-B793-970A5AC3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124200"/>
            <a:ext cx="7239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س2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9DA15-39D6-40C2-995B-AE014239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095625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ما أول سؤال في التخطيط؟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F5AEA-94EE-466D-A738-5D322F7D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48075"/>
            <a:ext cx="918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717E"/>
                </a:solidFill>
                <a:latin typeface="Arial"/>
                <a:ea typeface="Arial"/>
                <a:cs typeface="Arial"/>
              </a:rPr>
              <a:t>أ) ما نوع الطائرة؟     ب) لماذا ننقل المريض الآن؟     ج) كم حقيبة نحتاج؟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86928A-F8EB-4047-AF31-ECEC3194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31482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B24F1-D274-4667-A9FF-666D13E3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562475"/>
            <a:ext cx="7239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A62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س3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666F68-BD63-461D-8938-DAFAF4A0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53390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الخطة الكاملة تشمل: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D2E8B-D540-4567-9697-2718A835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86350"/>
            <a:ext cx="918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717E"/>
                </a:solidFill>
                <a:latin typeface="Arial"/>
                <a:ea typeface="Arial"/>
                <a:cs typeface="Arial"/>
              </a:rPr>
              <a:t>أ) زمن الطيران فقط     ب) التحميل والطيران فقط     ج) جميع مراحل المهمة والتأخير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990C5-2216-4CDB-AE64-FBD2F56E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962650"/>
            <a:ext cx="449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اكتب سبب اختيارك؛ التبرير أهم من الحرف.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8F593A-CDBC-471D-B474-B0DABA7D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D4FA65-91FD-4346-8815-C9C3EB04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2A718-1BE8-4BD8-AE22-5045AF46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07 / 09</a:t>
            </a:r>
          </a:p>
        </p:txBody>
      </p:sp>
    </p:spTree>
    <p:extLst>
      <p:ext uri="{BB962C8B-B14F-4D97-AF65-F5344CB8AC3E}">
        <p14:creationId xmlns:p14="http://schemas.microsoft.com/office/powerpoint/2010/main" val="20855252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86781C-FEA8-4506-B2E1-3B505971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خلاصة المادة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D5FBDD-1649-4E63-9944-7B33D51C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الإجابات والنقاط التي يجب أن تبقى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C70E3F-73D0-4438-93FF-A9248A8E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BAB33-2526-415C-8FC5-D334E3317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C55D2-5BCC-4AF7-BD29-06B5F0F4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1800" y="1790700"/>
            <a:ext cx="7048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E0224-457E-4766-8EF2-29CDA58B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847850"/>
            <a:ext cx="76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س1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B7AB0-25B4-4647-AD81-5A8EDD68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628900"/>
            <a:ext cx="3067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النقل وسيلة؛ الهدف هو استمرار الرعاية بأمان.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9AC4C-25C3-467F-857B-0767CF41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790700"/>
            <a:ext cx="7048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7EBBDA-0E64-4673-BB20-A6642828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1847850"/>
            <a:ext cx="76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س2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444372-641F-4862-BF83-BE2ADF5F3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628900"/>
            <a:ext cx="3067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الهدف السريري يحدد بقية الخطة.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3445A-215E-4BCD-845B-14ADD3618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790700"/>
            <a:ext cx="7048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A62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ج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0B533B-1C27-4F33-8287-F86FA614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76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س3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241B1-7887-4A16-88E9-B4CEC3C3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28900"/>
            <a:ext cx="3067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102D3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2D3C"/>
                </a:solidFill>
                <a:latin typeface="Arial"/>
                <a:ea typeface="Arial"/>
                <a:cs typeface="Arial"/>
              </a:rPr>
              <a:t>المخاطر والاستهلاك يستمران عبر كل المراحل.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19D0C-291F-4DBD-AAA2-6874A2EB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C10054-037E-4AB5-AF6F-C0D89107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94335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أربع رسائل أساسية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A4968-B075-4993-9F63-04CE0C3C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5143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CA5FE0-9233-4F85-BA73-D71C297C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386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النقل تدخل طبي له فائدة ومخاطر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FA6CA3-9F43-41B0-9353-01FB5918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438650"/>
            <a:ext cx="5143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F250DB-B242-4CC8-8585-7AB31E42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386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الهدف السريري يسبق اختيار المنصة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645335-AF30-497D-BEE0-26D572C9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5143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3528E7-26ED-483B-9879-BCD740C1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625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القدرة = طاقم + معدات + منصة + وجهة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185A03-D6F2-4D99-AD72-0C2EB70D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162550"/>
            <a:ext cx="5143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A6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A62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3256F7-E6F7-4BF1-9D0D-FC752E77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1625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كل انتقال يحتاج خطة وتواصلًا واضحًا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21861F-DA92-43B5-944B-4A62C36B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DD698A-003C-4053-AC07-6FD745CB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EF8984-A8D8-41F7-9B8B-0C17F070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08 / 09</a:t>
            </a:r>
          </a:p>
        </p:txBody>
      </p:sp>
    </p:spTree>
    <p:extLst>
      <p:ext uri="{BB962C8B-B14F-4D97-AF65-F5344CB8AC3E}">
        <p14:creationId xmlns:p14="http://schemas.microsoft.com/office/powerpoint/2010/main" val="13248941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25ACE1-0151-4AFA-A426-B08CD2AB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8625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مصادر رسمية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9C739-0794-460E-9A87-6F767A59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2950"/>
            <a:ext cx="8648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مراجع موصى بها للمذاكرة المتقدمة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96F67-6708-40C2-A112-144E52F9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64C7A-557B-4C10-8276-927079A2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742950"/>
            <a:ext cx="47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7E3CAB-AF2A-40EC-B5AF-4E14C78E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1714500"/>
            <a:ext cx="800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CCF74-1246-4C1E-AE9A-4B612D00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145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  <a:hlinkClick xmlns:r="http://schemas.openxmlformats.org/officeDocument/2006/relationships" r:id="R253e4797134b49e0"/>
              </a:rPr>
              <a:t>Joint En Route Care Guidelines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F00987-9A4F-4670-A7BF-0A9C4C81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76450"/>
            <a:ext cx="883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8717E"/>
                </a:solidFill>
                <a:latin typeface="Arial"/>
                <a:ea typeface="Arial"/>
                <a:cs typeface="Arial"/>
                <a:hlinkClick xmlns:r="http://schemas.openxmlformats.org/officeDocument/2006/relationships" r:id="R95ecc29f749740fc"/>
              </a:rPr>
              <a:t>https://jts.health.mil/assets/docs/cpgs/CoERCCC%20Guidelines%20FY26.pdf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053992-E7B3-495C-B877-B5885FE9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57450"/>
            <a:ext cx="994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CE724-96DE-489C-82E2-CDAC5E2C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2552700"/>
            <a:ext cx="800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8A9A4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8A9A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04CEBC-4E0F-4833-B732-D21DB4DF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527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  <a:hlinkClick xmlns:r="http://schemas.openxmlformats.org/officeDocument/2006/relationships" r:id="R4040574205914d09"/>
              </a:rPr>
              <a:t>JTS Interfacility Transport Guideline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412C81-BB0E-473F-9D6F-580FC378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14650"/>
            <a:ext cx="883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8717E"/>
                </a:solidFill>
                <a:latin typeface="Arial"/>
                <a:ea typeface="Arial"/>
                <a:cs typeface="Arial"/>
                <a:hlinkClick xmlns:r="http://schemas.openxmlformats.org/officeDocument/2006/relationships" r:id="Rd0bd7ddbd5e44b28"/>
              </a:rPr>
              <a:t>https://jts.health.mil/assets/docs/cpgs/Interfacility_Transport_CoERCCC_OPG.pdf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04138F-3882-425B-A0FA-8668A483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295650"/>
            <a:ext cx="994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A860AF-ABCF-422F-8FBC-402ADC91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390900"/>
            <a:ext cx="800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4A62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4A62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26328-F2F1-43B3-B103-A096EEFC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3909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71A2B"/>
                </a:solidFill>
                <a:latin typeface="Arial"/>
                <a:ea typeface="Arial"/>
                <a:cs typeface="Arial"/>
                <a:hlinkClick xmlns:r="http://schemas.openxmlformats.org/officeDocument/2006/relationships" r:id="R3e39dd4fe755428d"/>
              </a:rPr>
              <a:t>WHO/ICRC Basic Emergency Care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59A609-BA7E-4D63-AF07-0871DA85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52850"/>
            <a:ext cx="883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8717E"/>
                </a:solidFill>
                <a:latin typeface="Arial"/>
                <a:ea typeface="Arial"/>
                <a:cs typeface="Arial"/>
                <a:hlinkClick xmlns:r="http://schemas.openxmlformats.org/officeDocument/2006/relationships" r:id="R88e659ca303d4ba0"/>
              </a:rPr>
              <a:t>https://www.who.int/publications/i/item/basic-emergency-care-approach-to-the-acutely-ill-and-injured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780920-1225-4DEB-8683-3DFF96A3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886450"/>
            <a:ext cx="8877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D9544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544D"/>
                </a:solidFill>
                <a:latin typeface="Arial"/>
                <a:ea typeface="Arial"/>
                <a:cs typeface="Arial"/>
              </a:rPr>
              <a:t>تنبيه: طبّق دائمًا بروتوكول الجهة وتعليمات تشغيل الطائرة والأجهزة والتوجيه الطبي.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642B96-E23A-4B7D-962B-F55FCD01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CE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E610D0-638D-43E1-819E-6034C296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AEROMED ACADEMY  •  LESSON 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F08DBD-BEDE-4862-88FB-8A062A6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496050"/>
            <a:ext cx="1123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8717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8717E"/>
                </a:solidFill>
                <a:latin typeface="Arial"/>
                <a:ea typeface="Arial"/>
                <a:cs typeface="Arial"/>
              </a:rPr>
              <a:t>09 / 09</a:t>
            </a:r>
          </a:p>
        </p:txBody>
      </p:sp>
    </p:spTree>
    <p:extLst>
      <p:ext uri="{BB962C8B-B14F-4D97-AF65-F5344CB8AC3E}">
        <p14:creationId xmlns:p14="http://schemas.microsoft.com/office/powerpoint/2010/main" val="19500445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2026-08-24T21:09:06.7080000Z</dcterms:created>
  <dcterms:modified xsi:type="dcterms:W3CDTF">2026-08-24T21:09:06.7080000Z</dcterms:modified>
</coreProperties>
</file>